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6"/>
  </p:notesMasterIdLst>
  <p:sldIdLst>
    <p:sldId id="256" r:id="rId2"/>
    <p:sldId id="263" r:id="rId3"/>
    <p:sldId id="260" r:id="rId4"/>
    <p:sldId id="261"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4660"/>
  </p:normalViewPr>
  <p:slideViewPr>
    <p:cSldViewPr snapToGrid="0">
      <p:cViewPr varScale="1">
        <p:scale>
          <a:sx n="105" d="100"/>
          <a:sy n="105" d="100"/>
        </p:scale>
        <p:origin x="24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97E5F8-52D3-4860-94BB-A9DF97B8C701}"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239B41-9E27-42D1-B5E8-14FF84500CCE}" type="slidenum">
              <a:rPr lang="en-US" smtClean="0"/>
              <a:t>‹#›</a:t>
            </a:fld>
            <a:endParaRPr lang="en-US"/>
          </a:p>
        </p:txBody>
      </p:sp>
    </p:spTree>
    <p:extLst>
      <p:ext uri="{BB962C8B-B14F-4D97-AF65-F5344CB8AC3E}">
        <p14:creationId xmlns:p14="http://schemas.microsoft.com/office/powerpoint/2010/main" val="4012277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7/31/2026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7/31/2026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7/31/2026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7/31/2026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7/31/2026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7/31/2026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7/31/2026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7/31/2026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7/31/2026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dirty="0"/>
              <a:t>7/31/2026</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60EA64-D806-43AC-9DF2-F8C432F32B4C}" type="datetimeFigureOut">
              <a:rPr lang="en-US" dirty="0"/>
              <a:pPr/>
              <a:t>7/31/2026</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7/31/2026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EDF44-87EC-967C-35E8-588303AAD306}"/>
              </a:ext>
            </a:extLst>
          </p:cNvPr>
          <p:cNvSpPr>
            <a:spLocks noGrp="1"/>
          </p:cNvSpPr>
          <p:nvPr>
            <p:ph type="ctrTitle"/>
          </p:nvPr>
        </p:nvSpPr>
        <p:spPr>
          <a:xfrm>
            <a:off x="2349627" y="1783080"/>
            <a:ext cx="8991600" cy="1645920"/>
          </a:xfrm>
          <a:ln>
            <a:noFill/>
          </a:ln>
        </p:spPr>
        <p:txBody>
          <a:bodyPr>
            <a:normAutofit/>
          </a:bodyPr>
          <a:lstStyle/>
          <a:p>
            <a:r>
              <a:rPr lang="en-US" sz="7200" dirty="0"/>
              <a:t>Farmer city</a:t>
            </a:r>
          </a:p>
        </p:txBody>
      </p:sp>
      <p:sp>
        <p:nvSpPr>
          <p:cNvPr id="3" name="Subtitle 2">
            <a:extLst>
              <a:ext uri="{FF2B5EF4-FFF2-40B4-BE49-F238E27FC236}">
                <a16:creationId xmlns:a16="http://schemas.microsoft.com/office/drawing/2014/main" id="{C14513F5-757A-0776-EB0E-F1B0B2352131}"/>
              </a:ext>
            </a:extLst>
          </p:cNvPr>
          <p:cNvSpPr>
            <a:spLocks noGrp="1"/>
          </p:cNvSpPr>
          <p:nvPr>
            <p:ph type="subTitle" idx="1"/>
          </p:nvPr>
        </p:nvSpPr>
        <p:spPr/>
        <p:txBody>
          <a:bodyPr>
            <a:normAutofit/>
          </a:bodyPr>
          <a:lstStyle/>
          <a:p>
            <a:r>
              <a:rPr lang="en-US" sz="4800" dirty="0"/>
              <a:t>City council meeting</a:t>
            </a:r>
          </a:p>
        </p:txBody>
      </p:sp>
      <p:pic>
        <p:nvPicPr>
          <p:cNvPr id="4" name="Picture 3" descr="City of Farmer City | Farmer City IL">
            <a:extLst>
              <a:ext uri="{FF2B5EF4-FFF2-40B4-BE49-F238E27FC236}">
                <a16:creationId xmlns:a16="http://schemas.microsoft.com/office/drawing/2014/main" id="{63C19A5D-EBC2-333A-3642-3A0E22F147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6760" y="1783080"/>
            <a:ext cx="1639029" cy="1645920"/>
          </a:xfrm>
          <a:prstGeom prst="rect">
            <a:avLst/>
          </a:prstGeom>
          <a:noFill/>
          <a:ln>
            <a:noFill/>
          </a:ln>
        </p:spPr>
      </p:pic>
    </p:spTree>
    <p:extLst>
      <p:ext uri="{BB962C8B-B14F-4D97-AF65-F5344CB8AC3E}">
        <p14:creationId xmlns:p14="http://schemas.microsoft.com/office/powerpoint/2010/main" val="1272865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0AD0B74-1631-87EA-C09D-55D26E3B5CC3}"/>
              </a:ext>
            </a:extLst>
          </p:cNvPr>
          <p:cNvSpPr>
            <a:spLocks noGrp="1"/>
          </p:cNvSpPr>
          <p:nvPr>
            <p:ph type="title"/>
          </p:nvPr>
        </p:nvSpPr>
        <p:spPr>
          <a:xfrm>
            <a:off x="859536" y="479036"/>
            <a:ext cx="4486656" cy="1141497"/>
          </a:xfrm>
        </p:spPr>
        <p:txBody>
          <a:bodyPr/>
          <a:lstStyle/>
          <a:p>
            <a:r>
              <a:rPr lang="en-US" dirty="0"/>
              <a:t>surplus</a:t>
            </a:r>
          </a:p>
        </p:txBody>
      </p:sp>
      <p:sp>
        <p:nvSpPr>
          <p:cNvPr id="4" name="Text Placeholder 3">
            <a:extLst>
              <a:ext uri="{FF2B5EF4-FFF2-40B4-BE49-F238E27FC236}">
                <a16:creationId xmlns:a16="http://schemas.microsoft.com/office/drawing/2014/main" id="{B59E069A-E697-07DC-6754-10203D9233B1}"/>
              </a:ext>
            </a:extLst>
          </p:cNvPr>
          <p:cNvSpPr>
            <a:spLocks noGrp="1"/>
          </p:cNvSpPr>
          <p:nvPr>
            <p:ph type="body" sz="half" idx="2"/>
          </p:nvPr>
        </p:nvSpPr>
        <p:spPr>
          <a:xfrm>
            <a:off x="1205484" y="2331982"/>
            <a:ext cx="3794760" cy="2194036"/>
          </a:xfrm>
        </p:spPr>
        <p:txBody>
          <a:bodyPr>
            <a:noAutofit/>
          </a:bodyPr>
          <a:lstStyle/>
          <a:p>
            <a:r>
              <a:rPr lang="en-US" sz="2400" dirty="0"/>
              <a:t>The recommendation is to have the Charger be sold via auction</a:t>
            </a:r>
          </a:p>
        </p:txBody>
      </p:sp>
      <p:sp>
        <p:nvSpPr>
          <p:cNvPr id="3" name="TextBox 2">
            <a:extLst>
              <a:ext uri="{FF2B5EF4-FFF2-40B4-BE49-F238E27FC236}">
                <a16:creationId xmlns:a16="http://schemas.microsoft.com/office/drawing/2014/main" id="{2A787B78-EB4D-31D5-3A41-73ACC279B1DF}"/>
              </a:ext>
            </a:extLst>
          </p:cNvPr>
          <p:cNvSpPr txBox="1"/>
          <p:nvPr/>
        </p:nvSpPr>
        <p:spPr>
          <a:xfrm>
            <a:off x="6096000" y="1140277"/>
            <a:ext cx="6094140" cy="4153701"/>
          </a:xfrm>
          <a:prstGeom prst="rect">
            <a:avLst/>
          </a:prstGeom>
          <a:noFill/>
        </p:spPr>
        <p:txBody>
          <a:bodyPr wrap="square">
            <a:spAutoFit/>
          </a:bodyPr>
          <a:lstStyle/>
          <a:p>
            <a:pPr marL="0" marR="0" algn="ctr">
              <a:buNone/>
              <a:tabLst>
                <a:tab pos="2971800" algn="ctr"/>
              </a:tabLst>
            </a:pPr>
            <a:r>
              <a:rPr lang="en-US" sz="1200" b="1" dirty="0">
                <a:solidFill>
                  <a:schemeClr val="bg1"/>
                </a:solidFill>
                <a:effectLst/>
                <a:latin typeface="Times New Roman" panose="02020603050405020304" pitchFamily="18" charset="0"/>
                <a:ea typeface="Times New Roman" panose="02020603050405020304" pitchFamily="18" charset="0"/>
              </a:rPr>
              <a:t>ORDINANCE 1159</a:t>
            </a:r>
            <a:endParaRPr lang="en-US" sz="1000" dirty="0">
              <a:solidFill>
                <a:schemeClr val="bg1"/>
              </a:solidFill>
              <a:effectLst/>
              <a:latin typeface="Times New Roman" panose="02020603050405020304" pitchFamily="18" charset="0"/>
              <a:ea typeface="Times New Roman" panose="02020603050405020304" pitchFamily="18" charset="0"/>
            </a:endParaRPr>
          </a:p>
          <a:p>
            <a:pPr marL="0" marR="0">
              <a:buNone/>
            </a:pPr>
            <a:r>
              <a:rPr lang="en-US" sz="1200" b="1" dirty="0">
                <a:solidFill>
                  <a:schemeClr val="bg1"/>
                </a:solidFill>
                <a:effectLst/>
                <a:latin typeface="Times New Roman" panose="02020603050405020304" pitchFamily="18" charset="0"/>
                <a:ea typeface="Times New Roman" panose="02020603050405020304" pitchFamily="18" charset="0"/>
              </a:rPr>
              <a:t> </a:t>
            </a:r>
            <a:endParaRPr lang="en-US" sz="1000" dirty="0">
              <a:solidFill>
                <a:schemeClr val="bg1"/>
              </a:solidFill>
              <a:effectLst/>
              <a:latin typeface="Times New Roman" panose="02020603050405020304" pitchFamily="18" charset="0"/>
              <a:ea typeface="Times New Roman" panose="02020603050405020304" pitchFamily="18" charset="0"/>
            </a:endParaRPr>
          </a:p>
          <a:p>
            <a:pPr marL="914400" marR="457200">
              <a:buNone/>
            </a:pPr>
            <a:r>
              <a:rPr lang="en-US" sz="1200" b="1" dirty="0">
                <a:solidFill>
                  <a:schemeClr val="bg1"/>
                </a:solidFill>
                <a:effectLst/>
                <a:latin typeface="Times New Roman" panose="02020603050405020304" pitchFamily="18" charset="0"/>
                <a:ea typeface="Times New Roman" panose="02020603050405020304" pitchFamily="18" charset="0"/>
              </a:rPr>
              <a:t>ORDINANCE DECLARING SURPLUS SPECIFIED PERSONAL PROPERTY OWNED BY THE CITY OF FARMER CITY</a:t>
            </a:r>
            <a:endParaRPr lang="en-US" sz="1000" dirty="0">
              <a:solidFill>
                <a:schemeClr val="bg1"/>
              </a:solidFill>
              <a:effectLst/>
              <a:latin typeface="Times New Roman" panose="02020603050405020304" pitchFamily="18" charset="0"/>
              <a:ea typeface="Times New Roman" panose="02020603050405020304" pitchFamily="18" charset="0"/>
            </a:endParaRPr>
          </a:p>
          <a:p>
            <a:pPr marL="0" marR="0">
              <a:buNone/>
            </a:pPr>
            <a:r>
              <a:rPr lang="en-US" sz="1200" dirty="0">
                <a:solidFill>
                  <a:schemeClr val="bg1"/>
                </a:solidFill>
                <a:effectLst/>
                <a:latin typeface="Times New Roman" panose="02020603050405020304" pitchFamily="18" charset="0"/>
                <a:ea typeface="Times New Roman" panose="02020603050405020304" pitchFamily="18" charset="0"/>
              </a:rPr>
              <a:t> </a:t>
            </a:r>
            <a:endParaRPr lang="en-US" sz="1000" dirty="0">
              <a:solidFill>
                <a:schemeClr val="bg1"/>
              </a:solidFill>
              <a:effectLst/>
              <a:latin typeface="Times New Roman" panose="02020603050405020304" pitchFamily="18" charset="0"/>
              <a:ea typeface="Times New Roman" panose="02020603050405020304" pitchFamily="18" charset="0"/>
            </a:endParaRPr>
          </a:p>
          <a:p>
            <a:pPr marL="0" marR="0">
              <a:buNone/>
            </a:pPr>
            <a:r>
              <a:rPr lang="en-US" sz="1200" dirty="0">
                <a:solidFill>
                  <a:schemeClr val="bg1"/>
                </a:solidFill>
                <a:effectLst/>
                <a:latin typeface="Times New Roman" panose="02020603050405020304" pitchFamily="18" charset="0"/>
                <a:ea typeface="Times New Roman" panose="02020603050405020304" pitchFamily="18" charset="0"/>
              </a:rPr>
              <a:t>WHEREAS, the city of Farmer City has ownership of many pieces of personal property; and</a:t>
            </a:r>
            <a:endParaRPr lang="en-US" sz="1000" dirty="0">
              <a:solidFill>
                <a:schemeClr val="bg1"/>
              </a:solidFill>
              <a:effectLst/>
              <a:latin typeface="Times New Roman" panose="02020603050405020304" pitchFamily="18" charset="0"/>
              <a:ea typeface="Times New Roman" panose="02020603050405020304" pitchFamily="18" charset="0"/>
            </a:endParaRPr>
          </a:p>
          <a:p>
            <a:pPr marL="0" marR="0">
              <a:buNone/>
            </a:pPr>
            <a:r>
              <a:rPr lang="en-US" sz="1200" dirty="0">
                <a:solidFill>
                  <a:schemeClr val="bg1"/>
                </a:solidFill>
                <a:effectLst/>
                <a:latin typeface="Times New Roman" panose="02020603050405020304" pitchFamily="18" charset="0"/>
                <a:ea typeface="Times New Roman" panose="02020603050405020304" pitchFamily="18" charset="0"/>
              </a:rPr>
              <a:t> </a:t>
            </a:r>
            <a:endParaRPr lang="en-US" sz="1000" dirty="0">
              <a:solidFill>
                <a:schemeClr val="bg1"/>
              </a:solidFill>
              <a:effectLst/>
              <a:latin typeface="Times New Roman" panose="02020603050405020304" pitchFamily="18" charset="0"/>
              <a:ea typeface="Times New Roman" panose="02020603050405020304" pitchFamily="18" charset="0"/>
            </a:endParaRPr>
          </a:p>
          <a:p>
            <a:pPr marL="0" marR="0">
              <a:buNone/>
            </a:pPr>
            <a:r>
              <a:rPr lang="en-US" sz="1200" dirty="0">
                <a:solidFill>
                  <a:schemeClr val="bg1"/>
                </a:solidFill>
                <a:effectLst/>
                <a:latin typeface="Times New Roman" panose="02020603050405020304" pitchFamily="18" charset="0"/>
                <a:ea typeface="Times New Roman" panose="02020603050405020304" pitchFamily="18" charset="0"/>
              </a:rPr>
              <a:t>WHEREAS, in the opinion of the corporate authorities of the city of Farmer City, it is no longer necessary or useful, or for the best interests of the city of Farmer City to retain ownership of the personal property hereinafter described; and</a:t>
            </a:r>
            <a:endParaRPr lang="en-US" sz="1000" dirty="0">
              <a:solidFill>
                <a:schemeClr val="bg1"/>
              </a:solidFill>
              <a:effectLst/>
              <a:latin typeface="Times New Roman" panose="02020603050405020304" pitchFamily="18" charset="0"/>
              <a:ea typeface="Times New Roman" panose="02020603050405020304" pitchFamily="18" charset="0"/>
            </a:endParaRPr>
          </a:p>
          <a:p>
            <a:pPr marL="0" marR="0">
              <a:buNone/>
            </a:pPr>
            <a:r>
              <a:rPr lang="en-US" sz="1200" dirty="0">
                <a:solidFill>
                  <a:schemeClr val="bg1"/>
                </a:solidFill>
                <a:effectLst/>
                <a:latin typeface="Times New Roman" panose="02020603050405020304" pitchFamily="18" charset="0"/>
                <a:ea typeface="Times New Roman" panose="02020603050405020304" pitchFamily="18" charset="0"/>
              </a:rPr>
              <a:t> </a:t>
            </a:r>
            <a:endParaRPr lang="en-US" sz="1000" dirty="0">
              <a:solidFill>
                <a:schemeClr val="bg1"/>
              </a:solidFill>
              <a:effectLst/>
              <a:latin typeface="Times New Roman" panose="02020603050405020304" pitchFamily="18" charset="0"/>
              <a:ea typeface="Times New Roman" panose="02020603050405020304" pitchFamily="18" charset="0"/>
            </a:endParaRPr>
          </a:p>
          <a:p>
            <a:pPr marL="0" marR="0">
              <a:buNone/>
            </a:pPr>
            <a:r>
              <a:rPr lang="en-US" sz="1200" dirty="0">
                <a:solidFill>
                  <a:schemeClr val="bg1"/>
                </a:solidFill>
                <a:effectLst/>
                <a:latin typeface="Times New Roman" panose="02020603050405020304" pitchFamily="18" charset="0"/>
                <a:ea typeface="Times New Roman" panose="02020603050405020304" pitchFamily="18" charset="0"/>
              </a:rPr>
              <a:t>NOW, THEREFORE, BE IT ORDAINED by the city council of Farmer City as follows:</a:t>
            </a:r>
            <a:endParaRPr lang="en-US" sz="1000" dirty="0">
              <a:solidFill>
                <a:schemeClr val="bg1"/>
              </a:solidFill>
              <a:effectLst/>
              <a:latin typeface="Times New Roman" panose="02020603050405020304" pitchFamily="18" charset="0"/>
              <a:ea typeface="Times New Roman" panose="02020603050405020304" pitchFamily="18" charset="0"/>
            </a:endParaRPr>
          </a:p>
          <a:p>
            <a:pPr marL="0" marR="0">
              <a:buNone/>
            </a:pPr>
            <a:r>
              <a:rPr lang="en-US" sz="1200" dirty="0">
                <a:solidFill>
                  <a:schemeClr val="bg1"/>
                </a:solidFill>
                <a:effectLst/>
                <a:latin typeface="Times New Roman" panose="02020603050405020304" pitchFamily="18" charset="0"/>
                <a:ea typeface="Times New Roman" panose="02020603050405020304" pitchFamily="18" charset="0"/>
              </a:rPr>
              <a:t> </a:t>
            </a:r>
            <a:endParaRPr lang="en-US" sz="1000" dirty="0">
              <a:solidFill>
                <a:schemeClr val="bg1"/>
              </a:solidFill>
              <a:effectLst/>
              <a:latin typeface="Times New Roman" panose="02020603050405020304" pitchFamily="18" charset="0"/>
              <a:ea typeface="Times New Roman" panose="02020603050405020304" pitchFamily="18" charset="0"/>
            </a:endParaRPr>
          </a:p>
          <a:p>
            <a:pPr marL="1371600" marR="0" indent="-1371600">
              <a:buNone/>
              <a:tabLst>
                <a:tab pos="-914400" algn="l"/>
              </a:tabLst>
            </a:pPr>
            <a:r>
              <a:rPr lang="en-US" sz="1200" dirty="0">
                <a:solidFill>
                  <a:schemeClr val="bg1"/>
                </a:solidFill>
                <a:effectLst/>
                <a:latin typeface="Times New Roman" panose="02020603050405020304" pitchFamily="18" charset="0"/>
                <a:ea typeface="Times New Roman" panose="02020603050405020304" pitchFamily="18" charset="0"/>
              </a:rPr>
              <a:t>SECTION ONE:	That the personal property is described as follows:</a:t>
            </a:r>
            <a:endParaRPr lang="en-US" sz="1000" dirty="0">
              <a:solidFill>
                <a:schemeClr val="bg1"/>
              </a:solidFill>
              <a:effectLst/>
              <a:latin typeface="Times New Roman" panose="02020603050405020304" pitchFamily="18" charset="0"/>
              <a:ea typeface="Times New Roman" panose="02020603050405020304" pitchFamily="18" charset="0"/>
            </a:endParaRPr>
          </a:p>
          <a:p>
            <a:pPr marL="342900" marR="0" lvl="0" indent="-342900">
              <a:lnSpc>
                <a:spcPct val="115000"/>
              </a:lnSpc>
              <a:buFont typeface="Times New Roman" panose="02020603050405020304" pitchFamily="18" charset="0"/>
              <a:buChar char="-"/>
            </a:pPr>
            <a:r>
              <a:rPr lang="en-US" sz="1200" b="1"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4 lifeguard floatation rescue tubes</a:t>
            </a:r>
            <a:endParaRPr lang="en-US" sz="1200"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buFont typeface="Times New Roman" panose="02020603050405020304" pitchFamily="18" charset="0"/>
              <a:buChar char="-"/>
            </a:pPr>
            <a:r>
              <a:rPr lang="en-US" sz="1200" b="1"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8 office chairs</a:t>
            </a:r>
            <a:endParaRPr lang="en-US" sz="1200"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buFont typeface="Times New Roman" panose="02020603050405020304" pitchFamily="18" charset="0"/>
              <a:buChar char="-"/>
            </a:pPr>
            <a:r>
              <a:rPr lang="en-US" sz="1200" b="1"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4 computer monitors</a:t>
            </a:r>
            <a:endParaRPr lang="en-US" sz="1200"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buFont typeface="Times New Roman" panose="02020603050405020304" pitchFamily="18" charset="0"/>
              <a:buChar char="-"/>
            </a:pPr>
            <a:r>
              <a:rPr lang="en-US" sz="1200" b="1"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8 American flags</a:t>
            </a:r>
            <a:endParaRPr lang="en-US" sz="1200"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buFont typeface="Times New Roman" panose="02020603050405020304" pitchFamily="18" charset="0"/>
              <a:buChar char="-"/>
            </a:pPr>
            <a:r>
              <a:rPr lang="en-US" sz="1200" b="1"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2017 Dodge Charger</a:t>
            </a:r>
            <a:endParaRPr lang="en-US" sz="1200"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buFont typeface="Times New Roman" panose="02020603050405020304" pitchFamily="18" charset="0"/>
              <a:buChar char="-"/>
            </a:pPr>
            <a:r>
              <a:rPr lang="en-US" sz="1200" b="1"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Christmas decorations</a:t>
            </a:r>
            <a:endParaRPr lang="en-US" sz="1200"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800"/>
              </a:spcAft>
              <a:buFont typeface="Times New Roman" panose="02020603050405020304" pitchFamily="18" charset="0"/>
              <a:buChar char="-"/>
            </a:pPr>
            <a:r>
              <a:rPr lang="en-US" sz="1200" b="1"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Square drawer and stand</a:t>
            </a:r>
            <a:endParaRPr lang="en-US" sz="1200"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2803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5B750-B69D-CEB2-4B1D-C1F1C88E4E3D}"/>
              </a:ext>
            </a:extLst>
          </p:cNvPr>
          <p:cNvSpPr>
            <a:spLocks noGrp="1"/>
          </p:cNvSpPr>
          <p:nvPr>
            <p:ph type="title"/>
          </p:nvPr>
        </p:nvSpPr>
        <p:spPr>
          <a:xfrm>
            <a:off x="2247900" y="202692"/>
            <a:ext cx="7729728" cy="1188720"/>
          </a:xfrm>
        </p:spPr>
        <p:txBody>
          <a:bodyPr/>
          <a:lstStyle/>
          <a:p>
            <a:r>
              <a:rPr lang="en-US" dirty="0"/>
              <a:t>Updates</a:t>
            </a:r>
          </a:p>
        </p:txBody>
      </p:sp>
      <p:sp>
        <p:nvSpPr>
          <p:cNvPr id="3" name="Content Placeholder 2">
            <a:extLst>
              <a:ext uri="{FF2B5EF4-FFF2-40B4-BE49-F238E27FC236}">
                <a16:creationId xmlns:a16="http://schemas.microsoft.com/office/drawing/2014/main" id="{6A8EB9E8-EA59-4A4E-DC40-B78383847C60}"/>
              </a:ext>
            </a:extLst>
          </p:cNvPr>
          <p:cNvSpPr>
            <a:spLocks noGrp="1"/>
          </p:cNvSpPr>
          <p:nvPr>
            <p:ph idx="1"/>
          </p:nvPr>
        </p:nvSpPr>
        <p:spPr>
          <a:xfrm>
            <a:off x="783335" y="2023491"/>
            <a:ext cx="10887075" cy="3856101"/>
          </a:xfrm>
        </p:spPr>
        <p:txBody>
          <a:bodyPr>
            <a:normAutofit/>
          </a:bodyPr>
          <a:lstStyle/>
          <a:p>
            <a:r>
              <a:rPr lang="en-US" dirty="0"/>
              <a:t>Plum street is going well and remains on schedule at this point</a:t>
            </a:r>
          </a:p>
          <a:p>
            <a:r>
              <a:rPr lang="en-US" dirty="0"/>
              <a:t>Mauer-Stutz believes the Washington street replacement will be starting this week</a:t>
            </a:r>
          </a:p>
          <a:p>
            <a:r>
              <a:rPr lang="en-US" dirty="0"/>
              <a:t>Brush pick-up went well with good feedback from the community</a:t>
            </a:r>
          </a:p>
          <a:p>
            <a:r>
              <a:rPr lang="en-US" dirty="0"/>
              <a:t>EPA power plant required compliance reports have been successfully filed</a:t>
            </a:r>
          </a:p>
          <a:p>
            <a:r>
              <a:rPr lang="en-US" dirty="0"/>
              <a:t>EPA is requiring a power plant oil change</a:t>
            </a:r>
          </a:p>
          <a:p>
            <a:r>
              <a:rPr lang="en-US" dirty="0"/>
              <a:t>Met with Tabeling regarding the I-74 project – they are waiting on approval from IDOT and plan to have the road built before winter</a:t>
            </a:r>
          </a:p>
        </p:txBody>
      </p:sp>
    </p:spTree>
    <p:extLst>
      <p:ext uri="{BB962C8B-B14F-4D97-AF65-F5344CB8AC3E}">
        <p14:creationId xmlns:p14="http://schemas.microsoft.com/office/powerpoint/2010/main" val="1388535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74C1DA-F79C-D012-ABC3-98ED60B29D90}"/>
              </a:ext>
            </a:extLst>
          </p:cNvPr>
          <p:cNvSpPr>
            <a:spLocks noGrp="1"/>
          </p:cNvSpPr>
          <p:nvPr>
            <p:ph type="title"/>
          </p:nvPr>
        </p:nvSpPr>
        <p:spPr>
          <a:xfrm>
            <a:off x="2311425" y="429338"/>
            <a:ext cx="7729728" cy="1188720"/>
          </a:xfrm>
        </p:spPr>
        <p:txBody>
          <a:bodyPr/>
          <a:lstStyle/>
          <a:p>
            <a:r>
              <a:rPr lang="en-US" dirty="0"/>
              <a:t>Depot &amp; John drainage </a:t>
            </a:r>
          </a:p>
        </p:txBody>
      </p:sp>
      <p:pic>
        <p:nvPicPr>
          <p:cNvPr id="3" name="Picture 2">
            <a:extLst>
              <a:ext uri="{FF2B5EF4-FFF2-40B4-BE49-F238E27FC236}">
                <a16:creationId xmlns:a16="http://schemas.microsoft.com/office/drawing/2014/main" id="{3976C587-B43B-7373-65DA-88E530C41C1A}"/>
              </a:ext>
            </a:extLst>
          </p:cNvPr>
          <p:cNvPicPr>
            <a:picLocks noChangeAspect="1"/>
          </p:cNvPicPr>
          <p:nvPr/>
        </p:nvPicPr>
        <p:blipFill>
          <a:blip r:embed="rId2"/>
          <a:stretch>
            <a:fillRect/>
          </a:stretch>
        </p:blipFill>
        <p:spPr>
          <a:xfrm>
            <a:off x="3971174" y="1795344"/>
            <a:ext cx="7729727" cy="4859271"/>
          </a:xfrm>
          <a:prstGeom prst="rect">
            <a:avLst/>
          </a:prstGeom>
        </p:spPr>
      </p:pic>
      <p:sp>
        <p:nvSpPr>
          <p:cNvPr id="6" name="TextBox 5">
            <a:extLst>
              <a:ext uri="{FF2B5EF4-FFF2-40B4-BE49-F238E27FC236}">
                <a16:creationId xmlns:a16="http://schemas.microsoft.com/office/drawing/2014/main" id="{F3C6C23D-5458-2C3A-21DB-2205557E5AE9}"/>
              </a:ext>
            </a:extLst>
          </p:cNvPr>
          <p:cNvSpPr txBox="1"/>
          <p:nvPr/>
        </p:nvSpPr>
        <p:spPr>
          <a:xfrm>
            <a:off x="100361" y="1795344"/>
            <a:ext cx="3746810" cy="452431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City will vac out the grate</a:t>
            </a:r>
          </a:p>
          <a:p>
            <a:pPr marL="285750" indent="-285750">
              <a:buFont typeface="Arial" panose="020B0604020202020204" pitchFamily="34" charset="0"/>
              <a:buChar char="•"/>
            </a:pPr>
            <a:r>
              <a:rPr lang="en-US" dirty="0">
                <a:solidFill>
                  <a:schemeClr val="bg1"/>
                </a:solidFill>
              </a:rPr>
              <a:t>Attempt to run the city camera – some concern the camera will be too large</a:t>
            </a:r>
          </a:p>
          <a:p>
            <a:pPr marL="285750" indent="-285750">
              <a:buFont typeface="Arial" panose="020B0604020202020204" pitchFamily="34" charset="0"/>
              <a:buChar char="•"/>
            </a:pPr>
            <a:r>
              <a:rPr lang="en-US" dirty="0">
                <a:solidFill>
                  <a:schemeClr val="bg1"/>
                </a:solidFill>
              </a:rPr>
              <a:t>The bend has caused problems in the past </a:t>
            </a:r>
          </a:p>
          <a:p>
            <a:pPr marL="285750" indent="-285750">
              <a:buFont typeface="Arial" panose="020B0604020202020204" pitchFamily="34" charset="0"/>
              <a:buChar char="•"/>
            </a:pPr>
            <a:r>
              <a:rPr lang="en-US" dirty="0">
                <a:solidFill>
                  <a:schemeClr val="bg1"/>
                </a:solidFill>
              </a:rPr>
              <a:t>If the city camera is too big we will contract with a local camera company</a:t>
            </a:r>
          </a:p>
          <a:p>
            <a:pPr marL="285750" indent="-285750">
              <a:buFont typeface="Arial" panose="020B0604020202020204" pitchFamily="34" charset="0"/>
              <a:buChar char="•"/>
            </a:pPr>
            <a:r>
              <a:rPr lang="en-US" dirty="0">
                <a:solidFill>
                  <a:schemeClr val="bg1"/>
                </a:solidFill>
              </a:rPr>
              <a:t>We want the best assessment we can get if we have an issue here it could be a “quick” fix </a:t>
            </a:r>
          </a:p>
          <a:p>
            <a:pPr marL="285750" indent="-285750">
              <a:buFont typeface="Arial" panose="020B0604020202020204" pitchFamily="34" charset="0"/>
              <a:buChar char="•"/>
            </a:pPr>
            <a:r>
              <a:rPr lang="en-US" dirty="0">
                <a:solidFill>
                  <a:schemeClr val="bg1"/>
                </a:solidFill>
              </a:rPr>
              <a:t>If a quick does not work the black line shows a proposed new line – this would be a much bigger project requiring railroad approval</a:t>
            </a:r>
          </a:p>
        </p:txBody>
      </p:sp>
      <p:cxnSp>
        <p:nvCxnSpPr>
          <p:cNvPr id="8" name="Straight Arrow Connector 7">
            <a:extLst>
              <a:ext uri="{FF2B5EF4-FFF2-40B4-BE49-F238E27FC236}">
                <a16:creationId xmlns:a16="http://schemas.microsoft.com/office/drawing/2014/main" id="{4D193D7B-0640-0B91-09BF-AA4B95F8FA66}"/>
              </a:ext>
            </a:extLst>
          </p:cNvPr>
          <p:cNvCxnSpPr/>
          <p:nvPr/>
        </p:nvCxnSpPr>
        <p:spPr>
          <a:xfrm>
            <a:off x="3612995" y="2598235"/>
            <a:ext cx="7125629" cy="312234"/>
          </a:xfrm>
          <a:prstGeom prst="straightConnector1">
            <a:avLst/>
          </a:prstGeom>
          <a:ln w="60325">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2741526"/>
      </p:ext>
    </p:extLst>
  </p:cSld>
  <p:clrMapOvr>
    <a:masterClrMapping/>
  </p:clrMapOvr>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TM10001115[[fn=Parcel]]</Template>
  <TotalTime>13716</TotalTime>
  <Words>324</Words>
  <Application>Microsoft Office PowerPoint</Application>
  <PresentationFormat>Widescreen</PresentationFormat>
  <Paragraphs>36</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Arial</vt:lpstr>
      <vt:lpstr>Gill Sans MT</vt:lpstr>
      <vt:lpstr>Times New Roman</vt:lpstr>
      <vt:lpstr>Parcel</vt:lpstr>
      <vt:lpstr>Farmer city</vt:lpstr>
      <vt:lpstr>surplus</vt:lpstr>
      <vt:lpstr>Updates</vt:lpstr>
      <vt:lpstr>Depot &amp; John drainage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City of Farmer City Manager</dc:creator>
  <cp:lastModifiedBy>Angie Wanserski</cp:lastModifiedBy>
  <cp:revision>24</cp:revision>
  <dcterms:created xsi:type="dcterms:W3CDTF">2026-06-23T16:20:41Z</dcterms:created>
  <dcterms:modified xsi:type="dcterms:W3CDTF">2026-07-31T14:01:12Z</dcterms:modified>
</cp:coreProperties>
</file>